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58" r:id="rId3"/>
    <p:sldId id="275"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24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5BE821-FB6C-4E41-94C6-358FFE3E6A38}" type="datetimeFigureOut">
              <a:rPr lang="en-US" smtClean="0"/>
              <a:pPr/>
              <a:t>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E2B7E9-82E1-4281-8065-8AE444B8D46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Slide Number Placeholder 3"/>
          <p:cNvSpPr>
            <a:spLocks noGrp="1"/>
          </p:cNvSpPr>
          <p:nvPr>
            <p:ph type="sldNum" sz="quarter" idx="5"/>
          </p:nvPr>
        </p:nvSpPr>
        <p:spPr>
          <a:noFill/>
        </p:spPr>
        <p:txBody>
          <a:bodyPr/>
          <a:lstStyle/>
          <a:p>
            <a:fld id="{115D4417-754F-471B-9A2B-84DFBE2053AC}"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57773D0-FB34-4DAF-8EB7-6318D123956E}" type="datetimeFigureOut">
              <a:rPr lang="en-US" smtClean="0"/>
              <a:pPr/>
              <a:t>2/9/2013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15A7757-8F1F-4AD0-8A85-9AAB27F7129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5A7757-8F1F-4AD0-8A85-9AAB27F71297}"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5A7757-8F1F-4AD0-8A85-9AAB27F71297}"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5A7757-8F1F-4AD0-8A85-9AAB27F71297}"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15A7757-8F1F-4AD0-8A85-9AAB27F7129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15A7757-8F1F-4AD0-8A85-9AAB27F71297}"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15A7757-8F1F-4AD0-8A85-9AAB27F712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57773D0-FB34-4DAF-8EB7-6318D123956E}" type="datetimeFigureOut">
              <a:rPr lang="en-US" smtClean="0"/>
              <a:pPr/>
              <a:t>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5A7757-8F1F-4AD0-8A85-9AAB27F7129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57773D0-FB34-4DAF-8EB7-6318D123956E}" type="datetimeFigureOut">
              <a:rPr lang="en-US" smtClean="0"/>
              <a:pPr/>
              <a:t>2/9/2013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15A7757-8F1F-4AD0-8A85-9AAB27F71297}"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5A7757-8F1F-4AD0-8A85-9AAB27F712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7773D0-FB34-4DAF-8EB7-6318D123956E}" type="datetimeFigureOut">
              <a:rPr lang="en-US" smtClean="0"/>
              <a:pPr/>
              <a:t>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5A7757-8F1F-4AD0-8A85-9AAB27F7129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57773D0-FB34-4DAF-8EB7-6318D123956E}" type="datetimeFigureOut">
              <a:rPr lang="en-US" smtClean="0"/>
              <a:pPr/>
              <a:t>2/9/2013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15A7757-8F1F-4AD0-8A85-9AAB27F7129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447800"/>
            <a:ext cx="7772400" cy="1524000"/>
          </a:xfrm>
        </p:spPr>
        <p:txBody>
          <a:bodyPr/>
          <a:lstStyle/>
          <a:p>
            <a:pPr algn="ctr" eaLnBrk="1" hangingPunct="1"/>
            <a:r>
              <a:rPr lang="en-US" dirty="0" smtClean="0"/>
              <a:t>The Life Span</a:t>
            </a:r>
          </a:p>
        </p:txBody>
      </p:sp>
      <p:sp>
        <p:nvSpPr>
          <p:cNvPr id="3075" name="Rectangle 3"/>
          <p:cNvSpPr>
            <a:spLocks noGrp="1" noChangeArrowheads="1"/>
          </p:cNvSpPr>
          <p:nvPr>
            <p:ph type="subTitle" idx="1"/>
          </p:nvPr>
        </p:nvSpPr>
        <p:spPr>
          <a:xfrm>
            <a:off x="1143000" y="3200400"/>
            <a:ext cx="7010400" cy="762000"/>
          </a:xfrm>
        </p:spPr>
        <p:txBody>
          <a:bodyPr>
            <a:normAutofit fontScale="92500" lnSpcReduction="10000"/>
          </a:bodyPr>
          <a:lstStyle/>
          <a:p>
            <a:pPr eaLnBrk="1" hangingPunct="1"/>
            <a:r>
              <a:rPr lang="en-US" sz="2400" dirty="0" smtClean="0"/>
              <a:t>Human Development for Helping Professionals</a:t>
            </a:r>
          </a:p>
          <a:p>
            <a:pPr eaLnBrk="1" hangingPunct="1"/>
            <a:r>
              <a:rPr lang="en-US" sz="2400" dirty="0" smtClean="0"/>
              <a:t>Third Edition</a:t>
            </a:r>
          </a:p>
          <a:p>
            <a:pPr eaLnBrk="1" hangingPunct="1"/>
            <a:endParaRPr lang="en-US" sz="2000" dirty="0" smtClean="0"/>
          </a:p>
        </p:txBody>
      </p:sp>
      <p:sp>
        <p:nvSpPr>
          <p:cNvPr id="3076" name="Text Box 5"/>
          <p:cNvSpPr txBox="1">
            <a:spLocks noChangeArrowheads="1"/>
          </p:cNvSpPr>
          <p:nvPr/>
        </p:nvSpPr>
        <p:spPr bwMode="auto">
          <a:xfrm>
            <a:off x="2057400" y="5190529"/>
            <a:ext cx="5257800" cy="461665"/>
          </a:xfrm>
          <a:prstGeom prst="rect">
            <a:avLst/>
          </a:prstGeom>
          <a:noFill/>
          <a:ln w="9525">
            <a:noFill/>
            <a:miter lim="800000"/>
            <a:headEnd/>
            <a:tailEnd/>
          </a:ln>
        </p:spPr>
        <p:txBody>
          <a:bodyPr wrap="square">
            <a:spAutoFit/>
          </a:bodyPr>
          <a:lstStyle/>
          <a:p>
            <a:pPr>
              <a:spcBef>
                <a:spcPct val="50000"/>
              </a:spcBef>
            </a:pPr>
            <a:endParaRPr lang="en-US"/>
          </a:p>
        </p:txBody>
      </p:sp>
      <p:sp>
        <p:nvSpPr>
          <p:cNvPr id="3077" name="Rectangle 6"/>
          <p:cNvSpPr>
            <a:spLocks noChangeArrowheads="1"/>
          </p:cNvSpPr>
          <p:nvPr/>
        </p:nvSpPr>
        <p:spPr bwMode="auto">
          <a:xfrm>
            <a:off x="2362200" y="4191000"/>
            <a:ext cx="4572000" cy="1004888"/>
          </a:xfrm>
          <a:prstGeom prst="rect">
            <a:avLst/>
          </a:prstGeom>
          <a:noFill/>
          <a:ln w="9525">
            <a:noFill/>
            <a:miter lim="800000"/>
            <a:headEnd/>
            <a:tailEnd/>
          </a:ln>
        </p:spPr>
        <p:txBody>
          <a:bodyPr>
            <a:spAutoFit/>
          </a:bodyPr>
          <a:lstStyle/>
          <a:p>
            <a:pPr algn="ctr"/>
            <a:r>
              <a:rPr lang="en-US" sz="1200" b="1" dirty="0"/>
              <a:t>Prepared by</a:t>
            </a:r>
            <a:endParaRPr lang="en-US" sz="1200" dirty="0"/>
          </a:p>
          <a:p>
            <a:pPr algn="ctr"/>
            <a:r>
              <a:rPr lang="en-US" sz="1200" dirty="0"/>
              <a:t>Marcy </a:t>
            </a:r>
            <a:r>
              <a:rPr lang="en-US" sz="1200" dirty="0" err="1"/>
              <a:t>Stites</a:t>
            </a:r>
            <a:r>
              <a:rPr lang="en-US" sz="1200" dirty="0"/>
              <a:t>, California State University, East Bay</a:t>
            </a:r>
            <a:endParaRPr lang="en-US" sz="1200" b="1" u="sng" dirty="0"/>
          </a:p>
          <a:p>
            <a:pPr algn="ctr"/>
            <a:r>
              <a:rPr lang="en-US" sz="1200" b="1" dirty="0"/>
              <a:t/>
            </a:r>
            <a:br>
              <a:rPr lang="en-US" sz="1200" b="1" dirty="0"/>
            </a:br>
            <a:r>
              <a:rPr lang="en-US" sz="1200" b="1" dirty="0"/>
              <a:t>Revised for the Third Edition by</a:t>
            </a:r>
            <a:r>
              <a:rPr lang="en-US" sz="1200" dirty="0"/>
              <a:t> </a:t>
            </a:r>
          </a:p>
          <a:p>
            <a:pPr algn="ctr"/>
            <a:r>
              <a:rPr lang="en-US" sz="1200" dirty="0"/>
              <a:t>Gypsy </a:t>
            </a:r>
            <a:r>
              <a:rPr lang="en-US" sz="1200" dirty="0" err="1"/>
              <a:t>Denzine</a:t>
            </a:r>
            <a:r>
              <a:rPr lang="en-US" sz="1200" dirty="0"/>
              <a:t>, Northern Arizona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sz="4800" dirty="0" smtClean="0"/>
              <a:t>Physical </a:t>
            </a:r>
            <a:r>
              <a:rPr lang="en-US" sz="4800" dirty="0" smtClean="0"/>
              <a:t>and Cognitive Development in Young Adulthood</a:t>
            </a:r>
          </a:p>
        </p:txBody>
      </p:sp>
      <p:sp>
        <p:nvSpPr>
          <p:cNvPr id="2" name="Title 1"/>
          <p:cNvSpPr>
            <a:spLocks noGrp="1"/>
          </p:cNvSpPr>
          <p:nvPr>
            <p:ph type="title"/>
          </p:nvPr>
        </p:nvSpPr>
        <p:spPr/>
        <p:txBody>
          <a:bodyPr>
            <a:normAutofit/>
          </a:bodyPr>
          <a:lstStyle/>
          <a:p>
            <a:r>
              <a:rPr lang="en-US" sz="4000" dirty="0" smtClean="0"/>
              <a:t>Week 4: Chapter 11:</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Between 18 and 30, all biological systems reach peak potential.</a:t>
            </a:r>
          </a:p>
          <a:p>
            <a:r>
              <a:rPr lang="en-US" dirty="0" smtClean="0"/>
              <a:t>Lifestyle affects the achievement and maintenance of peak or near-peak functioning.</a:t>
            </a:r>
          </a:p>
          <a:p>
            <a:r>
              <a:rPr lang="en-US" dirty="0" smtClean="0"/>
              <a:t>The pruning of synapses continues in young adulthood.</a:t>
            </a:r>
          </a:p>
          <a:p>
            <a:endParaRPr lang="en-US" dirty="0"/>
          </a:p>
        </p:txBody>
      </p:sp>
      <p:sp>
        <p:nvSpPr>
          <p:cNvPr id="3" name="Title 2"/>
          <p:cNvSpPr>
            <a:spLocks noGrp="1"/>
          </p:cNvSpPr>
          <p:nvPr>
            <p:ph type="title"/>
          </p:nvPr>
        </p:nvSpPr>
        <p:spPr/>
        <p:txBody>
          <a:bodyPr>
            <a:normAutofit fontScale="90000"/>
          </a:bodyPr>
          <a:lstStyle/>
          <a:p>
            <a:r>
              <a:rPr lang="en-US" dirty="0" smtClean="0"/>
              <a:t>Physical Development in Young Adulthood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p:txBody>
          <a:bodyPr/>
          <a:lstStyle/>
          <a:p>
            <a:pPr eaLnBrk="1" hangingPunct="1">
              <a:lnSpc>
                <a:spcPct val="80000"/>
              </a:lnSpc>
            </a:pPr>
            <a:r>
              <a:rPr lang="en-US" sz="2000" smtClean="0"/>
              <a:t>Resurgent growth of synapses occurs around puberty in some areas of the brain, followed by a long period of pruning, which continues into the early adult years.  It may mean an expanded capacity for cognitive advancement.</a:t>
            </a:r>
          </a:p>
          <a:p>
            <a:pPr eaLnBrk="1" hangingPunct="1">
              <a:lnSpc>
                <a:spcPct val="80000"/>
              </a:lnSpc>
            </a:pPr>
            <a:endParaRPr lang="en-US" sz="2000" smtClean="0"/>
          </a:p>
          <a:p>
            <a:pPr eaLnBrk="1" hangingPunct="1">
              <a:lnSpc>
                <a:spcPct val="80000"/>
              </a:lnSpc>
            </a:pPr>
            <a:r>
              <a:rPr lang="en-US" sz="2000" smtClean="0"/>
              <a:t>Possible accelerated maturing of electrical activity in frontal cortex could mean early adulthood important for advanced development of frontal lobe functions, such as the ability to organize and reorganize attention, to plan, and to exercise control over one’s behavior and emotions.</a:t>
            </a:r>
          </a:p>
          <a:p>
            <a:pPr eaLnBrk="1" hangingPunct="1">
              <a:lnSpc>
                <a:spcPct val="80000"/>
              </a:lnSpc>
            </a:pPr>
            <a:endParaRPr lang="en-US" sz="2000" smtClean="0"/>
          </a:p>
          <a:p>
            <a:pPr eaLnBrk="1" hangingPunct="1">
              <a:lnSpc>
                <a:spcPct val="80000"/>
              </a:lnSpc>
            </a:pPr>
            <a:r>
              <a:rPr lang="en-US" sz="2000" smtClean="0"/>
              <a:t>For these reasons, typical timing of college education may be ideally suited to possible heightened flexibility and plasticity of the frontal cortex in young adulthood.</a:t>
            </a:r>
          </a:p>
        </p:txBody>
      </p:sp>
      <p:sp>
        <p:nvSpPr>
          <p:cNvPr id="60418" name="Rectangle 2"/>
          <p:cNvSpPr>
            <a:spLocks noGrp="1" noChangeArrowheads="1"/>
          </p:cNvSpPr>
          <p:nvPr>
            <p:ph type="title"/>
          </p:nvPr>
        </p:nvSpPr>
        <p:spPr/>
        <p:txBody>
          <a:bodyPr>
            <a:normAutofit fontScale="90000"/>
          </a:bodyPr>
          <a:lstStyle/>
          <a:p>
            <a:pPr algn="ctr" eaLnBrk="1" hangingPunct="1"/>
            <a:r>
              <a:rPr lang="en-US" sz="4000" b="1" smtClean="0"/>
              <a:t>Changing Brain in Young Adulthood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p:txBody>
          <a:bodyPr/>
          <a:lstStyle/>
          <a:p>
            <a:pPr eaLnBrk="1" hangingPunct="1">
              <a:lnSpc>
                <a:spcPct val="90000"/>
              </a:lnSpc>
            </a:pPr>
            <a:r>
              <a:rPr lang="en-US" sz="2400" b="1" u="sng" smtClean="0"/>
              <a:t>Acquisition stage</a:t>
            </a:r>
            <a:r>
              <a:rPr lang="en-US" sz="2400" b="1" smtClean="0"/>
              <a:t> – </a:t>
            </a:r>
            <a:r>
              <a:rPr lang="en-US" sz="2400" smtClean="0"/>
              <a:t>able to learn a skill or a body of knowledge regardless of whether it has any practical goal or social implication</a:t>
            </a:r>
          </a:p>
          <a:p>
            <a:pPr eaLnBrk="1" hangingPunct="1">
              <a:lnSpc>
                <a:spcPct val="90000"/>
              </a:lnSpc>
            </a:pPr>
            <a:endParaRPr lang="en-US" sz="2400" b="1" smtClean="0"/>
          </a:p>
          <a:p>
            <a:pPr eaLnBrk="1" hangingPunct="1">
              <a:lnSpc>
                <a:spcPct val="90000"/>
              </a:lnSpc>
            </a:pPr>
            <a:r>
              <a:rPr lang="en-US" sz="2400" b="1" u="sng" smtClean="0"/>
              <a:t>Achieving stage</a:t>
            </a:r>
            <a:r>
              <a:rPr lang="en-US" sz="2400" b="1" smtClean="0"/>
              <a:t> – </a:t>
            </a:r>
            <a:r>
              <a:rPr lang="en-US" sz="2400" smtClean="0"/>
              <a:t>must apply intellectual skills to the achievement of long-term goals</a:t>
            </a:r>
          </a:p>
          <a:p>
            <a:pPr eaLnBrk="1" hangingPunct="1">
              <a:lnSpc>
                <a:spcPct val="90000"/>
              </a:lnSpc>
            </a:pPr>
            <a:endParaRPr lang="en-US" sz="2400" b="1" smtClean="0"/>
          </a:p>
          <a:p>
            <a:pPr eaLnBrk="1" hangingPunct="1">
              <a:lnSpc>
                <a:spcPct val="90000"/>
              </a:lnSpc>
            </a:pPr>
            <a:r>
              <a:rPr lang="en-US" sz="2400" b="1" u="sng" smtClean="0"/>
              <a:t>Responsible stage</a:t>
            </a:r>
            <a:r>
              <a:rPr lang="en-US" sz="2400" b="1" smtClean="0"/>
              <a:t> – </a:t>
            </a:r>
            <a:r>
              <a:rPr lang="en-US" sz="2400" smtClean="0"/>
              <a:t>problem solving must take into account not only one’s own personal needs and goals but also those of others in one’s life who have become one’s responsibility</a:t>
            </a:r>
          </a:p>
          <a:p>
            <a:pPr eaLnBrk="1" hangingPunct="1">
              <a:lnSpc>
                <a:spcPct val="90000"/>
              </a:lnSpc>
              <a:buFont typeface="Wingdings" pitchFamily="2" charset="2"/>
              <a:buNone/>
            </a:pPr>
            <a:endParaRPr lang="en-US" sz="2400" smtClean="0"/>
          </a:p>
        </p:txBody>
      </p:sp>
      <p:sp>
        <p:nvSpPr>
          <p:cNvPr id="61442" name="Rectangle 2"/>
          <p:cNvSpPr>
            <a:spLocks noGrp="1" noChangeArrowheads="1"/>
          </p:cNvSpPr>
          <p:nvPr>
            <p:ph type="title"/>
          </p:nvPr>
        </p:nvSpPr>
        <p:spPr/>
        <p:txBody>
          <a:bodyPr/>
          <a:lstStyle/>
          <a:p>
            <a:pPr algn="ctr" eaLnBrk="1" hangingPunct="1"/>
            <a:r>
              <a:rPr lang="en-US" sz="3200" b="1" smtClean="0"/>
              <a:t>Schaie’s View of Adults Adjusting to Environmental Pressures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p:txBody>
          <a:bodyPr/>
          <a:lstStyle/>
          <a:p>
            <a:pPr eaLnBrk="1" hangingPunct="1">
              <a:lnSpc>
                <a:spcPct val="80000"/>
              </a:lnSpc>
            </a:pPr>
            <a:r>
              <a:rPr lang="en-US" sz="2000" b="1" u="sng" smtClean="0"/>
              <a:t>Reorganization stage</a:t>
            </a:r>
            <a:r>
              <a:rPr lang="en-US" sz="2000" b="1" smtClean="0"/>
              <a:t> – </a:t>
            </a:r>
            <a:r>
              <a:rPr lang="en-US" sz="2000" smtClean="0"/>
              <a:t>flexibility in problem solving is needed to create a satisfying, meaningful environment for the rest of life, focus tends to narrow again to a changed set of personal goals and needs.</a:t>
            </a:r>
          </a:p>
          <a:p>
            <a:pPr eaLnBrk="1" hangingPunct="1">
              <a:lnSpc>
                <a:spcPct val="80000"/>
              </a:lnSpc>
            </a:pPr>
            <a:endParaRPr lang="en-US" sz="2000" smtClean="0"/>
          </a:p>
          <a:p>
            <a:pPr eaLnBrk="1" hangingPunct="1">
              <a:lnSpc>
                <a:spcPct val="80000"/>
              </a:lnSpc>
            </a:pPr>
            <a:r>
              <a:rPr lang="en-US" sz="2000" b="1" u="sng" smtClean="0"/>
              <a:t>Reintegrative stage</a:t>
            </a:r>
            <a:r>
              <a:rPr lang="en-US" sz="2000" b="1" smtClean="0"/>
              <a:t> – </a:t>
            </a:r>
            <a:r>
              <a:rPr lang="en-US" sz="2000" smtClean="0"/>
              <a:t>cognitive efforts are aimed more and more at solving immediate, practical problems</a:t>
            </a:r>
          </a:p>
          <a:p>
            <a:pPr eaLnBrk="1" hangingPunct="1">
              <a:lnSpc>
                <a:spcPct val="80000"/>
              </a:lnSpc>
            </a:pPr>
            <a:endParaRPr lang="en-US" sz="2000" b="1" smtClean="0"/>
          </a:p>
          <a:p>
            <a:pPr eaLnBrk="1" hangingPunct="1">
              <a:lnSpc>
                <a:spcPct val="80000"/>
              </a:lnSpc>
            </a:pPr>
            <a:r>
              <a:rPr lang="en-US" sz="2000" b="1" u="sng" smtClean="0"/>
              <a:t>Legacy-leaving stage</a:t>
            </a:r>
            <a:r>
              <a:rPr lang="en-US" sz="2000" b="1" smtClean="0"/>
              <a:t> – </a:t>
            </a:r>
            <a:r>
              <a:rPr lang="en-US" sz="2000" smtClean="0"/>
              <a:t>work on establishing a written or oral account of their lives or of the history of their families to pass on to others – substantial use of long-term memory and narrative skill, decision making or use of judgment.</a:t>
            </a:r>
          </a:p>
          <a:p>
            <a:pPr eaLnBrk="1" hangingPunct="1">
              <a:lnSpc>
                <a:spcPct val="80000"/>
              </a:lnSpc>
              <a:buFont typeface="Wingdings" pitchFamily="2" charset="2"/>
              <a:buNone/>
            </a:pPr>
            <a:endParaRPr lang="en-US" sz="2000" smtClean="0"/>
          </a:p>
        </p:txBody>
      </p:sp>
      <p:sp>
        <p:nvSpPr>
          <p:cNvPr id="62466" name="Rectangle 2"/>
          <p:cNvSpPr>
            <a:spLocks noGrp="1" noChangeArrowheads="1"/>
          </p:cNvSpPr>
          <p:nvPr>
            <p:ph type="title"/>
          </p:nvPr>
        </p:nvSpPr>
        <p:spPr/>
        <p:txBody>
          <a:bodyPr/>
          <a:lstStyle/>
          <a:p>
            <a:pPr algn="ctr" eaLnBrk="1" hangingPunct="1"/>
            <a:r>
              <a:rPr lang="en-US" sz="3200" b="1" smtClean="0"/>
              <a:t>Schaie’s View of Adults Adjusting to Environmental Pressures (cont.)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p:txBody>
          <a:bodyPr/>
          <a:lstStyle/>
          <a:p>
            <a:pPr eaLnBrk="1" hangingPunct="1">
              <a:lnSpc>
                <a:spcPct val="80000"/>
              </a:lnSpc>
            </a:pPr>
            <a:r>
              <a:rPr lang="en-US" sz="2800" smtClean="0"/>
              <a:t>Dualism</a:t>
            </a:r>
          </a:p>
          <a:p>
            <a:pPr lvl="1" eaLnBrk="1" hangingPunct="1">
              <a:lnSpc>
                <a:spcPct val="80000"/>
              </a:lnSpc>
            </a:pPr>
            <a:r>
              <a:rPr lang="en-US" sz="2400" smtClean="0"/>
              <a:t>Position 1:  Strict Dualism</a:t>
            </a:r>
          </a:p>
          <a:p>
            <a:pPr lvl="1" eaLnBrk="1" hangingPunct="1">
              <a:lnSpc>
                <a:spcPct val="80000"/>
              </a:lnSpc>
            </a:pPr>
            <a:r>
              <a:rPr lang="en-US" sz="2400" smtClean="0"/>
              <a:t>Position 2:  Multiplicity (Prelegitimate)</a:t>
            </a:r>
          </a:p>
          <a:p>
            <a:pPr lvl="1" eaLnBrk="1" hangingPunct="1">
              <a:lnSpc>
                <a:spcPct val="80000"/>
              </a:lnSpc>
            </a:pPr>
            <a:r>
              <a:rPr lang="en-US" sz="2400" smtClean="0"/>
              <a:t>Position 3:  Multiplicity (Subordinate)</a:t>
            </a:r>
          </a:p>
          <a:p>
            <a:pPr lvl="1" eaLnBrk="1" hangingPunct="1">
              <a:lnSpc>
                <a:spcPct val="80000"/>
              </a:lnSpc>
            </a:pPr>
            <a:r>
              <a:rPr lang="en-US" sz="2400" smtClean="0"/>
              <a:t>Position 4:  Late Multiplicity</a:t>
            </a:r>
          </a:p>
          <a:p>
            <a:pPr lvl="1" eaLnBrk="1" hangingPunct="1">
              <a:lnSpc>
                <a:spcPct val="80000"/>
              </a:lnSpc>
              <a:buFont typeface="Wingdings" pitchFamily="2" charset="2"/>
              <a:buNone/>
            </a:pPr>
            <a:endParaRPr lang="en-US" sz="2400" smtClean="0"/>
          </a:p>
          <a:p>
            <a:pPr eaLnBrk="1" hangingPunct="1">
              <a:lnSpc>
                <a:spcPct val="80000"/>
              </a:lnSpc>
            </a:pPr>
            <a:r>
              <a:rPr lang="en-US" sz="2800" smtClean="0"/>
              <a:t>Relativism</a:t>
            </a:r>
          </a:p>
          <a:p>
            <a:pPr lvl="1" eaLnBrk="1" hangingPunct="1">
              <a:lnSpc>
                <a:spcPct val="80000"/>
              </a:lnSpc>
            </a:pPr>
            <a:r>
              <a:rPr lang="en-US" sz="2400" smtClean="0"/>
              <a:t>Position 5:  Contextual Relativism</a:t>
            </a:r>
          </a:p>
          <a:p>
            <a:pPr lvl="1" eaLnBrk="1" hangingPunct="1">
              <a:lnSpc>
                <a:spcPct val="80000"/>
              </a:lnSpc>
            </a:pPr>
            <a:r>
              <a:rPr lang="en-US" sz="2400" smtClean="0"/>
              <a:t>Position 6:  Commitment Foreseen</a:t>
            </a:r>
          </a:p>
          <a:p>
            <a:pPr lvl="1" eaLnBrk="1" hangingPunct="1">
              <a:lnSpc>
                <a:spcPct val="80000"/>
              </a:lnSpc>
            </a:pPr>
            <a:r>
              <a:rPr lang="en-US" sz="2400" smtClean="0"/>
              <a:t>Position 7, 8, 9:  Commitment and Resolve</a:t>
            </a:r>
          </a:p>
          <a:p>
            <a:pPr eaLnBrk="1" hangingPunct="1">
              <a:lnSpc>
                <a:spcPct val="80000"/>
              </a:lnSpc>
              <a:buFont typeface="Wingdings" pitchFamily="2" charset="2"/>
              <a:buNone/>
            </a:pPr>
            <a:endParaRPr lang="en-US" sz="2800" smtClean="0"/>
          </a:p>
        </p:txBody>
      </p:sp>
      <p:sp>
        <p:nvSpPr>
          <p:cNvPr id="63490" name="Rectangle 2"/>
          <p:cNvSpPr>
            <a:spLocks noGrp="1" noChangeArrowheads="1"/>
          </p:cNvSpPr>
          <p:nvPr>
            <p:ph type="title"/>
          </p:nvPr>
        </p:nvSpPr>
        <p:spPr/>
        <p:txBody>
          <a:bodyPr>
            <a:normAutofit fontScale="90000"/>
          </a:bodyPr>
          <a:lstStyle/>
          <a:p>
            <a:pPr algn="ctr" eaLnBrk="1" hangingPunct="1"/>
            <a:r>
              <a:rPr lang="en-US" sz="4000" b="1" smtClean="0"/>
              <a:t>Perry’s Theory of Intellectual &amp; Ethical Development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p:txBody>
          <a:bodyPr/>
          <a:lstStyle/>
          <a:p>
            <a:pPr eaLnBrk="1" hangingPunct="1">
              <a:lnSpc>
                <a:spcPct val="80000"/>
              </a:lnSpc>
              <a:buFont typeface="Wingdings" pitchFamily="2" charset="2"/>
              <a:buNone/>
            </a:pPr>
            <a:r>
              <a:rPr lang="en-US" sz="2800" u="sng" smtClean="0"/>
              <a:t>Reflective judgment</a:t>
            </a:r>
            <a:r>
              <a:rPr lang="en-US" sz="2800" smtClean="0"/>
              <a:t>: </a:t>
            </a:r>
          </a:p>
          <a:p>
            <a:pPr lvl="1" eaLnBrk="1" hangingPunct="1">
              <a:lnSpc>
                <a:spcPct val="80000"/>
              </a:lnSpc>
            </a:pPr>
            <a:r>
              <a:rPr lang="en-US" sz="2400" smtClean="0"/>
              <a:t>how people analyze elements of a problem</a:t>
            </a:r>
          </a:p>
          <a:p>
            <a:pPr lvl="1" eaLnBrk="1" hangingPunct="1">
              <a:lnSpc>
                <a:spcPct val="80000"/>
              </a:lnSpc>
            </a:pPr>
            <a:r>
              <a:rPr lang="en-US" sz="2400" smtClean="0"/>
              <a:t>how people justify their problem solving </a:t>
            </a:r>
          </a:p>
          <a:p>
            <a:pPr lvl="1" eaLnBrk="1" hangingPunct="1">
              <a:lnSpc>
                <a:spcPct val="80000"/>
              </a:lnSpc>
            </a:pPr>
            <a:endParaRPr lang="en-US" sz="2400" smtClean="0"/>
          </a:p>
          <a:p>
            <a:pPr eaLnBrk="1" hangingPunct="1">
              <a:lnSpc>
                <a:spcPct val="80000"/>
              </a:lnSpc>
            </a:pPr>
            <a:r>
              <a:rPr lang="en-US" sz="2800" smtClean="0"/>
              <a:t>Seven stage developmental theory</a:t>
            </a:r>
          </a:p>
          <a:p>
            <a:pPr eaLnBrk="1" hangingPunct="1">
              <a:lnSpc>
                <a:spcPct val="80000"/>
              </a:lnSpc>
            </a:pPr>
            <a:r>
              <a:rPr lang="en-US" sz="2800" smtClean="0"/>
              <a:t>Stages of thinking can be differentiated based on three dimensions:</a:t>
            </a:r>
          </a:p>
          <a:p>
            <a:pPr lvl="1" eaLnBrk="1" hangingPunct="1">
              <a:lnSpc>
                <a:spcPct val="80000"/>
              </a:lnSpc>
            </a:pPr>
            <a:r>
              <a:rPr lang="en-US" sz="2400" smtClean="0"/>
              <a:t>Certainty of knowledge</a:t>
            </a:r>
          </a:p>
          <a:p>
            <a:pPr lvl="1" eaLnBrk="1" hangingPunct="1">
              <a:lnSpc>
                <a:spcPct val="80000"/>
              </a:lnSpc>
            </a:pPr>
            <a:r>
              <a:rPr lang="en-US" sz="2400" smtClean="0"/>
              <a:t>Processes used to acquire knowledge</a:t>
            </a:r>
          </a:p>
          <a:p>
            <a:pPr lvl="1" eaLnBrk="1" hangingPunct="1">
              <a:lnSpc>
                <a:spcPct val="80000"/>
              </a:lnSpc>
            </a:pPr>
            <a:r>
              <a:rPr lang="en-US" sz="2400" smtClean="0"/>
              <a:t>Kind of evidence used to justify one’s judgments</a:t>
            </a:r>
          </a:p>
          <a:p>
            <a:pPr eaLnBrk="1" hangingPunct="1">
              <a:lnSpc>
                <a:spcPct val="80000"/>
              </a:lnSpc>
              <a:buFont typeface="Wingdings" pitchFamily="2" charset="2"/>
              <a:buNone/>
            </a:pPr>
            <a:endParaRPr lang="en-US" sz="2800" smtClean="0"/>
          </a:p>
        </p:txBody>
      </p:sp>
      <p:sp>
        <p:nvSpPr>
          <p:cNvPr id="64514" name="Rectangle 2"/>
          <p:cNvSpPr>
            <a:spLocks noGrp="1" noChangeArrowheads="1"/>
          </p:cNvSpPr>
          <p:nvPr>
            <p:ph type="title"/>
          </p:nvPr>
        </p:nvSpPr>
        <p:spPr/>
        <p:txBody>
          <a:bodyPr/>
          <a:lstStyle/>
          <a:p>
            <a:pPr algn="ctr" eaLnBrk="1" hangingPunct="1"/>
            <a:r>
              <a:rPr lang="en-US" sz="3200" b="1" smtClean="0"/>
              <a:t>Karen Kitchener’s Model of the Development of Reflective Judgment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sz="4800" dirty="0" err="1" smtClean="0"/>
              <a:t>Socioemotional</a:t>
            </a:r>
            <a:r>
              <a:rPr lang="en-US" sz="4800" dirty="0" smtClean="0"/>
              <a:t> </a:t>
            </a:r>
            <a:r>
              <a:rPr lang="en-US" sz="4800" dirty="0" smtClean="0"/>
              <a:t>and Vocational Development in Young Adulthood</a:t>
            </a:r>
          </a:p>
        </p:txBody>
      </p:sp>
      <p:sp>
        <p:nvSpPr>
          <p:cNvPr id="2" name="Title 1"/>
          <p:cNvSpPr>
            <a:spLocks noGrp="1"/>
          </p:cNvSpPr>
          <p:nvPr>
            <p:ph type="title"/>
          </p:nvPr>
        </p:nvSpPr>
        <p:spPr/>
        <p:txBody>
          <a:bodyPr>
            <a:normAutofit/>
          </a:bodyPr>
          <a:lstStyle/>
          <a:p>
            <a:r>
              <a:rPr lang="en-US" sz="4000" dirty="0" smtClean="0"/>
              <a:t>Week 4: Chapter 12:</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p:txBody>
          <a:bodyPr/>
          <a:lstStyle/>
          <a:p>
            <a:pPr eaLnBrk="1" hangingPunct="1">
              <a:lnSpc>
                <a:spcPct val="80000"/>
              </a:lnSpc>
            </a:pPr>
            <a:r>
              <a:rPr lang="en-US" sz="2000" smtClean="0"/>
              <a:t>Based on Adult Attachment Interview (AAI) developed by Main and Goldwyn</a:t>
            </a:r>
          </a:p>
          <a:p>
            <a:pPr eaLnBrk="1" hangingPunct="1">
              <a:lnSpc>
                <a:spcPct val="80000"/>
              </a:lnSpc>
              <a:buFont typeface="Wingdings" pitchFamily="2" charset="2"/>
              <a:buNone/>
            </a:pPr>
            <a:endParaRPr lang="en-US" sz="2000" smtClean="0"/>
          </a:p>
          <a:p>
            <a:pPr eaLnBrk="1" hangingPunct="1">
              <a:lnSpc>
                <a:spcPct val="80000"/>
              </a:lnSpc>
              <a:buFontTx/>
              <a:buAutoNum type="arabicPeriod"/>
            </a:pPr>
            <a:r>
              <a:rPr lang="en-US" sz="2000" b="1" i="1" smtClean="0"/>
              <a:t>Autonomous (secure)</a:t>
            </a:r>
          </a:p>
          <a:p>
            <a:pPr lvl="1" eaLnBrk="1" hangingPunct="1">
              <a:lnSpc>
                <a:spcPct val="80000"/>
              </a:lnSpc>
              <a:buFont typeface="Wingdings" pitchFamily="2" charset="2"/>
              <a:buNone/>
            </a:pPr>
            <a:r>
              <a:rPr lang="en-US" sz="2000" b="1" i="1" smtClean="0"/>
              <a:t>	(also earned secure)</a:t>
            </a:r>
          </a:p>
          <a:p>
            <a:pPr eaLnBrk="1" hangingPunct="1">
              <a:lnSpc>
                <a:spcPct val="80000"/>
              </a:lnSpc>
              <a:buFontTx/>
              <a:buAutoNum type="arabicPeriod"/>
            </a:pPr>
            <a:endParaRPr lang="en-US" sz="2000" b="1" i="1" smtClean="0"/>
          </a:p>
          <a:p>
            <a:pPr eaLnBrk="1" hangingPunct="1">
              <a:lnSpc>
                <a:spcPct val="80000"/>
              </a:lnSpc>
              <a:buFontTx/>
              <a:buAutoNum type="arabicPeriod"/>
            </a:pPr>
            <a:r>
              <a:rPr lang="en-US" sz="2000" b="1" i="1" smtClean="0"/>
              <a:t>Dismissing (insecure)</a:t>
            </a:r>
          </a:p>
          <a:p>
            <a:pPr eaLnBrk="1" hangingPunct="1">
              <a:lnSpc>
                <a:spcPct val="80000"/>
              </a:lnSpc>
              <a:buFontTx/>
              <a:buAutoNum type="arabicPeriod"/>
            </a:pPr>
            <a:endParaRPr lang="en-US" sz="2000" b="1" i="1" smtClean="0"/>
          </a:p>
          <a:p>
            <a:pPr eaLnBrk="1" hangingPunct="1">
              <a:lnSpc>
                <a:spcPct val="80000"/>
              </a:lnSpc>
              <a:buFontTx/>
              <a:buAutoNum type="arabicPeriod"/>
            </a:pPr>
            <a:r>
              <a:rPr lang="en-US" sz="2000" b="1" i="1" smtClean="0"/>
              <a:t>Preoccupied (insecure)</a:t>
            </a:r>
          </a:p>
          <a:p>
            <a:pPr eaLnBrk="1" hangingPunct="1">
              <a:lnSpc>
                <a:spcPct val="80000"/>
              </a:lnSpc>
              <a:buFontTx/>
              <a:buAutoNum type="arabicPeriod"/>
            </a:pPr>
            <a:endParaRPr lang="en-US" sz="2000" b="1" i="1" smtClean="0"/>
          </a:p>
          <a:p>
            <a:pPr eaLnBrk="1" hangingPunct="1">
              <a:lnSpc>
                <a:spcPct val="80000"/>
              </a:lnSpc>
              <a:buFontTx/>
              <a:buAutoNum type="arabicPeriod"/>
            </a:pPr>
            <a:r>
              <a:rPr lang="en-US" sz="2000" b="1" i="1" smtClean="0"/>
              <a:t>Unresolved (insecure)</a:t>
            </a:r>
          </a:p>
          <a:p>
            <a:pPr eaLnBrk="1" hangingPunct="1">
              <a:lnSpc>
                <a:spcPct val="80000"/>
              </a:lnSpc>
              <a:buFontTx/>
              <a:buAutoNum type="arabicPeriod"/>
            </a:pPr>
            <a:endParaRPr lang="en-US" sz="2000" b="1" i="1" smtClean="0"/>
          </a:p>
          <a:p>
            <a:pPr eaLnBrk="1" hangingPunct="1">
              <a:lnSpc>
                <a:spcPct val="80000"/>
              </a:lnSpc>
              <a:buFontTx/>
              <a:buAutoNum type="arabicPeriod"/>
            </a:pPr>
            <a:r>
              <a:rPr lang="en-US" sz="2000" b="1" i="1" smtClean="0"/>
              <a:t>Cannot classify</a:t>
            </a:r>
          </a:p>
          <a:p>
            <a:pPr eaLnBrk="1" hangingPunct="1">
              <a:lnSpc>
                <a:spcPct val="80000"/>
              </a:lnSpc>
              <a:buFontTx/>
              <a:buNone/>
            </a:pPr>
            <a:endParaRPr lang="en-US" sz="2000" smtClean="0"/>
          </a:p>
        </p:txBody>
      </p:sp>
      <p:sp>
        <p:nvSpPr>
          <p:cNvPr id="65538" name="Rectangle 2"/>
          <p:cNvSpPr>
            <a:spLocks noGrp="1" noChangeArrowheads="1"/>
          </p:cNvSpPr>
          <p:nvPr>
            <p:ph type="title"/>
          </p:nvPr>
        </p:nvSpPr>
        <p:spPr/>
        <p:txBody>
          <a:bodyPr/>
          <a:lstStyle/>
          <a:p>
            <a:pPr algn="ctr" eaLnBrk="1" hangingPunct="1"/>
            <a:r>
              <a:rPr lang="en-US" b="1" smtClean="0"/>
              <a:t>Adult Attachment Styles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idx="1"/>
          </p:nvPr>
        </p:nvSpPr>
        <p:spPr/>
        <p:txBody>
          <a:bodyPr/>
          <a:lstStyle/>
          <a:p>
            <a:pPr eaLnBrk="1" hangingPunct="1">
              <a:lnSpc>
                <a:spcPct val="80000"/>
              </a:lnSpc>
            </a:pPr>
            <a:r>
              <a:rPr lang="en-US" sz="2000" i="1" smtClean="0"/>
              <a:t>By early adulthood each individual has a </a:t>
            </a:r>
            <a:r>
              <a:rPr lang="en-US" sz="2000" b="1" i="1" smtClean="0"/>
              <a:t>modal personal orientation</a:t>
            </a:r>
            <a:r>
              <a:rPr lang="en-US" sz="2000" i="1" smtClean="0"/>
              <a:t> – a typical and preferred style or approach to dealing with social and environmental tasks.</a:t>
            </a:r>
          </a:p>
          <a:p>
            <a:pPr eaLnBrk="1" hangingPunct="1">
              <a:lnSpc>
                <a:spcPct val="80000"/>
              </a:lnSpc>
            </a:pPr>
            <a:endParaRPr lang="en-US" sz="2000" i="1" smtClean="0"/>
          </a:p>
          <a:p>
            <a:pPr eaLnBrk="1" hangingPunct="1">
              <a:lnSpc>
                <a:spcPct val="80000"/>
              </a:lnSpc>
            </a:pPr>
            <a:r>
              <a:rPr lang="en-US" sz="2000" i="1" smtClean="0"/>
              <a:t>A job or career typically makes demands on an individual that are compatible with one or more of these interactive types.</a:t>
            </a:r>
          </a:p>
          <a:p>
            <a:pPr eaLnBrk="1" hangingPunct="1">
              <a:lnSpc>
                <a:spcPct val="80000"/>
              </a:lnSpc>
            </a:pPr>
            <a:endParaRPr lang="en-US" sz="2000" i="1" smtClean="0"/>
          </a:p>
          <a:p>
            <a:pPr eaLnBrk="1" hangingPunct="1">
              <a:lnSpc>
                <a:spcPct val="80000"/>
              </a:lnSpc>
            </a:pPr>
            <a:r>
              <a:rPr lang="en-US" sz="2000" i="1" smtClean="0"/>
              <a:t>Examples of types:</a:t>
            </a:r>
          </a:p>
          <a:p>
            <a:pPr lvl="1" eaLnBrk="1" hangingPunct="1">
              <a:lnSpc>
                <a:spcPct val="80000"/>
              </a:lnSpc>
            </a:pPr>
            <a:r>
              <a:rPr lang="en-US" sz="1800" smtClean="0"/>
              <a:t>Social – likely to be sociable, friendly, cooperative, kind, tactful, and understanding</a:t>
            </a:r>
          </a:p>
          <a:p>
            <a:pPr lvl="1" eaLnBrk="1" hangingPunct="1">
              <a:lnSpc>
                <a:spcPct val="80000"/>
              </a:lnSpc>
            </a:pPr>
            <a:r>
              <a:rPr lang="en-US" sz="1800" smtClean="0"/>
              <a:t>Enterprising – likely to be sociable, but more domineering, energetic, ambitious, talkative, and attention getting</a:t>
            </a:r>
          </a:p>
          <a:p>
            <a:pPr eaLnBrk="1" hangingPunct="1">
              <a:lnSpc>
                <a:spcPct val="80000"/>
              </a:lnSpc>
              <a:buFont typeface="Wingdings" pitchFamily="2" charset="2"/>
              <a:buNone/>
            </a:pPr>
            <a:endParaRPr lang="en-US" sz="2000" smtClean="0"/>
          </a:p>
        </p:txBody>
      </p:sp>
      <p:sp>
        <p:nvSpPr>
          <p:cNvPr id="66562" name="Rectangle 2"/>
          <p:cNvSpPr>
            <a:spLocks noGrp="1" noChangeArrowheads="1"/>
          </p:cNvSpPr>
          <p:nvPr>
            <p:ph type="title"/>
          </p:nvPr>
        </p:nvSpPr>
        <p:spPr/>
        <p:txBody>
          <a:bodyPr/>
          <a:lstStyle/>
          <a:p>
            <a:pPr algn="ctr" eaLnBrk="1" hangingPunct="1"/>
            <a:r>
              <a:rPr lang="en-US" sz="3200" b="1" smtClean="0"/>
              <a:t>Holland’s Theory of Personality-Environment Types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p:txBody>
          <a:bodyPr/>
          <a:lstStyle/>
          <a:p>
            <a:pPr lvl="1" eaLnBrk="1" hangingPunct="1">
              <a:lnSpc>
                <a:spcPct val="80000"/>
              </a:lnSpc>
              <a:buFont typeface="Wingdings" pitchFamily="2" charset="2"/>
              <a:buNone/>
            </a:pPr>
            <a:r>
              <a:rPr lang="en-US" sz="2000" smtClean="0"/>
              <a:t>Describes the developmental processes that determine both the emergence of one’s </a:t>
            </a:r>
            <a:r>
              <a:rPr lang="en-US" sz="2000" b="1" smtClean="0"/>
              <a:t>vocational self-concept</a:t>
            </a:r>
            <a:r>
              <a:rPr lang="en-US" sz="2000" smtClean="0"/>
              <a:t> and the multiple factors that influence job choices over the life span.  </a:t>
            </a:r>
          </a:p>
          <a:p>
            <a:pPr lvl="1" eaLnBrk="1" hangingPunct="1">
              <a:lnSpc>
                <a:spcPct val="80000"/>
              </a:lnSpc>
              <a:buFont typeface="Wingdings" pitchFamily="2" charset="2"/>
              <a:buNone/>
            </a:pPr>
            <a:endParaRPr lang="en-US" sz="2000" smtClean="0"/>
          </a:p>
          <a:p>
            <a:pPr lvl="1" eaLnBrk="1" hangingPunct="1">
              <a:lnSpc>
                <a:spcPct val="80000"/>
              </a:lnSpc>
              <a:buFont typeface="Wingdings" pitchFamily="2" charset="2"/>
              <a:buNone/>
            </a:pPr>
            <a:r>
              <a:rPr lang="en-US" sz="2000" smtClean="0"/>
              <a:t>Series of life stages in the development of vocational self-concept and experience, beginning in childhood.</a:t>
            </a:r>
          </a:p>
          <a:p>
            <a:pPr lvl="1" eaLnBrk="1" hangingPunct="1">
              <a:lnSpc>
                <a:spcPct val="80000"/>
              </a:lnSpc>
              <a:buFont typeface="Wingdings" pitchFamily="2" charset="2"/>
              <a:buNone/>
            </a:pPr>
            <a:endParaRPr lang="en-US" sz="2000" smtClean="0"/>
          </a:p>
          <a:p>
            <a:pPr lvl="1" eaLnBrk="1" hangingPunct="1">
              <a:lnSpc>
                <a:spcPct val="80000"/>
              </a:lnSpc>
              <a:buFont typeface="Wingdings" pitchFamily="2" charset="2"/>
              <a:buNone/>
            </a:pPr>
            <a:r>
              <a:rPr lang="en-US" sz="2000" smtClean="0"/>
              <a:t>Examples:</a:t>
            </a:r>
          </a:p>
          <a:p>
            <a:pPr lvl="1" eaLnBrk="1" hangingPunct="1">
              <a:lnSpc>
                <a:spcPct val="80000"/>
              </a:lnSpc>
              <a:buFont typeface="Wingdings" pitchFamily="2" charset="2"/>
              <a:buNone/>
            </a:pPr>
            <a:r>
              <a:rPr lang="en-US" sz="2000" smtClean="0"/>
              <a:t>	Growth stage – children are developing many elements of identity that will have a bearing on vocational self-concept, including ideas about their interests, attitudes, skills, and needs.</a:t>
            </a:r>
          </a:p>
          <a:p>
            <a:pPr lvl="1" eaLnBrk="1" hangingPunct="1">
              <a:lnSpc>
                <a:spcPct val="80000"/>
              </a:lnSpc>
              <a:buFont typeface="Wingdings" pitchFamily="2" charset="2"/>
              <a:buNone/>
            </a:pPr>
            <a:r>
              <a:rPr lang="en-US" sz="2000" smtClean="0"/>
              <a:t>	Exploratory stage – adolescence to young adulthood, vocational self-concept is tentatively narrowed down, but often career choices are not finalized</a:t>
            </a:r>
          </a:p>
          <a:p>
            <a:pPr eaLnBrk="1" hangingPunct="1">
              <a:lnSpc>
                <a:spcPct val="80000"/>
              </a:lnSpc>
              <a:buFont typeface="Wingdings" pitchFamily="2" charset="2"/>
              <a:buNone/>
            </a:pPr>
            <a:endParaRPr lang="en-US" sz="2000" smtClean="0"/>
          </a:p>
        </p:txBody>
      </p:sp>
      <p:sp>
        <p:nvSpPr>
          <p:cNvPr id="67586" name="Rectangle 2"/>
          <p:cNvSpPr>
            <a:spLocks noGrp="1" noChangeArrowheads="1"/>
          </p:cNvSpPr>
          <p:nvPr>
            <p:ph type="title"/>
          </p:nvPr>
        </p:nvSpPr>
        <p:spPr/>
        <p:txBody>
          <a:bodyPr>
            <a:normAutofit fontScale="90000"/>
          </a:bodyPr>
          <a:lstStyle/>
          <a:p>
            <a:pPr algn="ctr" eaLnBrk="1" hangingPunct="1"/>
            <a:r>
              <a:rPr lang="en-US" sz="4000" b="1" smtClean="0"/>
              <a:t>Super’s Developmental Approach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p:txBody>
          <a:bodyPr/>
          <a:lstStyle/>
          <a:p>
            <a:pPr eaLnBrk="1" hangingPunct="1">
              <a:lnSpc>
                <a:spcPct val="90000"/>
              </a:lnSpc>
            </a:pPr>
            <a:r>
              <a:rPr lang="en-US" sz="2400" smtClean="0"/>
              <a:t>18- to 24-year olds who do not go to college </a:t>
            </a:r>
          </a:p>
          <a:p>
            <a:pPr eaLnBrk="1" hangingPunct="1">
              <a:lnSpc>
                <a:spcPct val="90000"/>
              </a:lnSpc>
            </a:pPr>
            <a:r>
              <a:rPr lang="en-US" sz="2400" smtClean="0"/>
              <a:t>Slight increase in the number of students who go on to college since the original 1988 study</a:t>
            </a:r>
          </a:p>
          <a:p>
            <a:pPr eaLnBrk="1" hangingPunct="1">
              <a:lnSpc>
                <a:spcPct val="90000"/>
              </a:lnSpc>
            </a:pPr>
            <a:r>
              <a:rPr lang="en-US" sz="2400" smtClean="0"/>
              <a:t>Current concern- fewer than ½ of the high school graduates who begin college complete a degree (a third are not retained to the their sophomore year)</a:t>
            </a:r>
          </a:p>
          <a:p>
            <a:pPr eaLnBrk="1" hangingPunct="1">
              <a:lnSpc>
                <a:spcPct val="90000"/>
              </a:lnSpc>
            </a:pPr>
            <a:r>
              <a:rPr lang="en-US" sz="2400" smtClean="0"/>
              <a:t>Critics challenge that American schools do not adequately prepare the “forgotten half” by teaching basic academic skills (reading, math, public speaking, self-management) or specific job skills through general or vocational curriculum.</a:t>
            </a:r>
          </a:p>
          <a:p>
            <a:pPr eaLnBrk="1" hangingPunct="1">
              <a:lnSpc>
                <a:spcPct val="90000"/>
              </a:lnSpc>
              <a:buFont typeface="Wingdings" pitchFamily="2" charset="2"/>
              <a:buNone/>
            </a:pPr>
            <a:endParaRPr lang="en-US" sz="2400" smtClean="0"/>
          </a:p>
        </p:txBody>
      </p:sp>
      <p:sp>
        <p:nvSpPr>
          <p:cNvPr id="68610" name="Rectangle 2"/>
          <p:cNvSpPr>
            <a:spLocks noGrp="1" noChangeArrowheads="1"/>
          </p:cNvSpPr>
          <p:nvPr>
            <p:ph type="title"/>
          </p:nvPr>
        </p:nvSpPr>
        <p:spPr/>
        <p:txBody>
          <a:bodyPr/>
          <a:lstStyle/>
          <a:p>
            <a:pPr algn="ctr" eaLnBrk="1" hangingPunct="1"/>
            <a:r>
              <a:rPr lang="en-US" b="1" smtClean="0"/>
              <a:t>The “Forgotten Half”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sz="4800" dirty="0" smtClean="0"/>
              <a:t>Middle </a:t>
            </a:r>
            <a:r>
              <a:rPr lang="en-US" sz="4800" dirty="0" smtClean="0"/>
              <a:t>Adulthood: Cognitive, Personality, and Social Development</a:t>
            </a:r>
          </a:p>
        </p:txBody>
      </p:sp>
      <p:sp>
        <p:nvSpPr>
          <p:cNvPr id="2" name="Title 1"/>
          <p:cNvSpPr>
            <a:spLocks noGrp="1"/>
          </p:cNvSpPr>
          <p:nvPr>
            <p:ph type="title"/>
          </p:nvPr>
        </p:nvSpPr>
        <p:spPr/>
        <p:txBody>
          <a:bodyPr>
            <a:normAutofit fontScale="90000"/>
          </a:bodyPr>
          <a:lstStyle/>
          <a:p>
            <a:r>
              <a:rPr lang="en-US" sz="4000" dirty="0" smtClean="0"/>
              <a:t>Week 4: Chapter 13</a:t>
            </a:r>
            <a:r>
              <a:rPr lang="en-US" sz="4000" dirty="0" smtClean="0"/>
              <a:t>:</a:t>
            </a:r>
            <a:br>
              <a:rPr lang="en-US" sz="4000" dirty="0" smtClean="0"/>
            </a:b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p:txBody>
          <a:bodyPr/>
          <a:lstStyle/>
          <a:p>
            <a:pPr eaLnBrk="1" hangingPunct="1">
              <a:lnSpc>
                <a:spcPct val="90000"/>
              </a:lnSpc>
            </a:pPr>
            <a:r>
              <a:rPr lang="en-US" sz="2400" smtClean="0"/>
              <a:t>Web of interacting organismic and environmental influences viewed as the “architecture” of biology and culture.</a:t>
            </a:r>
          </a:p>
          <a:p>
            <a:pPr eaLnBrk="1" hangingPunct="1">
              <a:lnSpc>
                <a:spcPct val="90000"/>
              </a:lnSpc>
            </a:pPr>
            <a:endParaRPr lang="en-US" sz="2400" smtClean="0"/>
          </a:p>
          <a:p>
            <a:pPr eaLnBrk="1" hangingPunct="1">
              <a:lnSpc>
                <a:spcPct val="90000"/>
              </a:lnSpc>
            </a:pPr>
            <a:r>
              <a:rPr lang="en-US" sz="2400" smtClean="0"/>
              <a:t>Development seen as a process of adapting to the constant flux of influences, including growth, maintenance, and regulation of loss.</a:t>
            </a:r>
          </a:p>
          <a:p>
            <a:pPr eaLnBrk="1" hangingPunct="1">
              <a:lnSpc>
                <a:spcPct val="90000"/>
              </a:lnSpc>
            </a:pPr>
            <a:endParaRPr lang="en-US" sz="2400" smtClean="0"/>
          </a:p>
          <a:p>
            <a:pPr eaLnBrk="1" hangingPunct="1">
              <a:lnSpc>
                <a:spcPct val="90000"/>
              </a:lnSpc>
            </a:pPr>
            <a:r>
              <a:rPr lang="en-US" sz="2400" smtClean="0"/>
              <a:t>Successful development seen as the relative maximization of gains and the minimization of losses.</a:t>
            </a:r>
          </a:p>
          <a:p>
            <a:pPr eaLnBrk="1" hangingPunct="1">
              <a:lnSpc>
                <a:spcPct val="90000"/>
              </a:lnSpc>
              <a:buFont typeface="Wingdings" pitchFamily="2" charset="2"/>
              <a:buNone/>
            </a:pPr>
            <a:endParaRPr lang="en-US" sz="2400" smtClean="0"/>
          </a:p>
        </p:txBody>
      </p:sp>
      <p:sp>
        <p:nvSpPr>
          <p:cNvPr id="69634" name="Rectangle 2"/>
          <p:cNvSpPr>
            <a:spLocks noGrp="1" noChangeArrowheads="1"/>
          </p:cNvSpPr>
          <p:nvPr>
            <p:ph type="title"/>
          </p:nvPr>
        </p:nvSpPr>
        <p:spPr/>
        <p:txBody>
          <a:bodyPr>
            <a:normAutofit fontScale="90000"/>
          </a:bodyPr>
          <a:lstStyle/>
          <a:p>
            <a:pPr algn="ctr" eaLnBrk="1" hangingPunct="1"/>
            <a:r>
              <a:rPr lang="en-US" sz="4000" b="1" smtClean="0"/>
              <a:t>Elements of Life Span Development Theory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9975" name="Group 55"/>
          <p:cNvGraphicFramePr>
            <a:graphicFrameLocks noGrp="1"/>
          </p:cNvGraphicFramePr>
          <p:nvPr>
            <p:ph idx="1"/>
          </p:nvPr>
        </p:nvGraphicFramePr>
        <p:xfrm>
          <a:off x="762000" y="1828800"/>
          <a:ext cx="7772400" cy="4114801"/>
        </p:xfrm>
        <a:graphic>
          <a:graphicData uri="http://schemas.openxmlformats.org/drawingml/2006/table">
            <a:tbl>
              <a:tblPr/>
              <a:tblGrid>
                <a:gridCol w="3763963"/>
                <a:gridCol w="4008437"/>
              </a:tblGrid>
              <a:tr h="7318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Neuroticism</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Tense, touchy, moody, anxious, self-conscious</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66992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Extraversion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Outgoing, active, talkative, assertive, energetic</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937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Agreeableness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Warm, compliant, kind, generous, sympathetic</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958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Conscientiousness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Organized, well-planned, efficient, self-controlled, reliable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960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Openness to experience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Tahoma" pitchFamily="34" charset="0"/>
                        </a:rPr>
                        <a:t>Creative, artistic, wide-ranging interests, positive orientation towards learning</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70658" name="Rectangle 2"/>
          <p:cNvSpPr>
            <a:spLocks noGrp="1" noChangeArrowheads="1"/>
          </p:cNvSpPr>
          <p:nvPr>
            <p:ph type="title"/>
          </p:nvPr>
        </p:nvSpPr>
        <p:spPr/>
        <p:txBody>
          <a:bodyPr/>
          <a:lstStyle/>
          <a:p>
            <a:pPr eaLnBrk="1" hangingPunct="1"/>
            <a:r>
              <a:rPr lang="en-US" sz="4000" b="1" smtClean="0"/>
              <a:t>The Big 5 Personality Traits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p:txBody>
          <a:bodyPr/>
          <a:lstStyle/>
          <a:p>
            <a:pPr eaLnBrk="1" hangingPunct="1">
              <a:lnSpc>
                <a:spcPct val="90000"/>
              </a:lnSpc>
            </a:pPr>
            <a:r>
              <a:rPr lang="en-US" smtClean="0"/>
              <a:t>Age-graded changes</a:t>
            </a:r>
          </a:p>
          <a:p>
            <a:pPr lvl="1" eaLnBrk="1" hangingPunct="1">
              <a:lnSpc>
                <a:spcPct val="90000"/>
              </a:lnSpc>
            </a:pPr>
            <a:r>
              <a:rPr lang="en-US" smtClean="0"/>
              <a:t>Physical changes</a:t>
            </a:r>
          </a:p>
          <a:p>
            <a:pPr lvl="1" eaLnBrk="1" hangingPunct="1">
              <a:lnSpc>
                <a:spcPct val="90000"/>
              </a:lnSpc>
            </a:pPr>
            <a:r>
              <a:rPr lang="en-US" smtClean="0"/>
              <a:t>Cognitive changes</a:t>
            </a:r>
          </a:p>
          <a:p>
            <a:pPr lvl="1" eaLnBrk="1" hangingPunct="1">
              <a:lnSpc>
                <a:spcPct val="90000"/>
              </a:lnSpc>
            </a:pPr>
            <a:r>
              <a:rPr lang="en-US" smtClean="0"/>
              <a:t>Life-task or life-course changes</a:t>
            </a:r>
          </a:p>
          <a:p>
            <a:pPr eaLnBrk="1" hangingPunct="1">
              <a:lnSpc>
                <a:spcPct val="90000"/>
              </a:lnSpc>
            </a:pPr>
            <a:r>
              <a:rPr lang="en-US" smtClean="0"/>
              <a:t>History graded changes</a:t>
            </a:r>
          </a:p>
          <a:p>
            <a:pPr lvl="1" eaLnBrk="1" hangingPunct="1">
              <a:lnSpc>
                <a:spcPct val="90000"/>
              </a:lnSpc>
            </a:pPr>
            <a:r>
              <a:rPr lang="en-US" smtClean="0"/>
              <a:t>Cohort effects</a:t>
            </a:r>
          </a:p>
          <a:p>
            <a:pPr eaLnBrk="1" hangingPunct="1">
              <a:lnSpc>
                <a:spcPct val="90000"/>
              </a:lnSpc>
            </a:pPr>
            <a:r>
              <a:rPr lang="en-US" smtClean="0"/>
              <a:t>Nonnormative changes</a:t>
            </a:r>
          </a:p>
          <a:p>
            <a:pPr lvl="1" eaLnBrk="1" hangingPunct="1">
              <a:lnSpc>
                <a:spcPct val="90000"/>
              </a:lnSpc>
            </a:pPr>
            <a:r>
              <a:rPr lang="en-US" smtClean="0"/>
              <a:t>Unexpected events</a:t>
            </a:r>
          </a:p>
          <a:p>
            <a:pPr eaLnBrk="1" hangingPunct="1">
              <a:lnSpc>
                <a:spcPct val="90000"/>
              </a:lnSpc>
              <a:buFont typeface="Wingdings" pitchFamily="2" charset="2"/>
              <a:buNone/>
            </a:pPr>
            <a:endParaRPr lang="en-US" smtClean="0"/>
          </a:p>
        </p:txBody>
      </p:sp>
      <p:sp>
        <p:nvSpPr>
          <p:cNvPr id="71682" name="Rectangle 2"/>
          <p:cNvSpPr>
            <a:spLocks noGrp="1" noChangeArrowheads="1"/>
          </p:cNvSpPr>
          <p:nvPr>
            <p:ph type="title"/>
          </p:nvPr>
        </p:nvSpPr>
        <p:spPr/>
        <p:txBody>
          <a:bodyPr>
            <a:normAutofit fontScale="90000"/>
          </a:bodyPr>
          <a:lstStyle/>
          <a:p>
            <a:pPr algn="ctr" eaLnBrk="1" hangingPunct="1"/>
            <a:r>
              <a:rPr lang="en-US" sz="4000" b="1" smtClean="0"/>
              <a:t>Sources of Change Impacting Adult Development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p:txBody>
          <a:bodyPr/>
          <a:lstStyle/>
          <a:p>
            <a:pPr eaLnBrk="1" hangingPunct="1">
              <a:lnSpc>
                <a:spcPct val="80000"/>
              </a:lnSpc>
            </a:pPr>
            <a:r>
              <a:rPr lang="en-US" sz="2800" b="1" smtClean="0"/>
              <a:t>Four kinds of negativity that do the most damage to relationships and are highly predictive of divorce</a:t>
            </a:r>
          </a:p>
          <a:p>
            <a:pPr lvl="1" eaLnBrk="1" hangingPunct="1">
              <a:lnSpc>
                <a:spcPct val="80000"/>
              </a:lnSpc>
            </a:pPr>
            <a:endParaRPr lang="en-US" b="1" smtClean="0"/>
          </a:p>
          <a:p>
            <a:pPr lvl="1" eaLnBrk="1" hangingPunct="1">
              <a:lnSpc>
                <a:spcPct val="80000"/>
              </a:lnSpc>
            </a:pPr>
            <a:r>
              <a:rPr lang="en-US" sz="2400" b="1" i="1" smtClean="0"/>
              <a:t>Criticism</a:t>
            </a:r>
          </a:p>
          <a:p>
            <a:pPr lvl="1" eaLnBrk="1" hangingPunct="1">
              <a:lnSpc>
                <a:spcPct val="80000"/>
              </a:lnSpc>
            </a:pPr>
            <a:endParaRPr lang="en-US" sz="2400" b="1" i="1" smtClean="0"/>
          </a:p>
          <a:p>
            <a:pPr lvl="1" eaLnBrk="1" hangingPunct="1">
              <a:lnSpc>
                <a:spcPct val="80000"/>
              </a:lnSpc>
            </a:pPr>
            <a:r>
              <a:rPr lang="en-US" sz="2400" b="1" i="1" smtClean="0"/>
              <a:t>Defensiveness</a:t>
            </a:r>
          </a:p>
          <a:p>
            <a:pPr lvl="1" eaLnBrk="1" hangingPunct="1">
              <a:lnSpc>
                <a:spcPct val="80000"/>
              </a:lnSpc>
            </a:pPr>
            <a:endParaRPr lang="en-US" sz="2400" b="1" i="1" smtClean="0"/>
          </a:p>
          <a:p>
            <a:pPr lvl="1" eaLnBrk="1" hangingPunct="1">
              <a:lnSpc>
                <a:spcPct val="80000"/>
              </a:lnSpc>
            </a:pPr>
            <a:r>
              <a:rPr lang="en-US" sz="2400" b="1" i="1" smtClean="0"/>
              <a:t>Contempt</a:t>
            </a:r>
          </a:p>
          <a:p>
            <a:pPr lvl="1" eaLnBrk="1" hangingPunct="1">
              <a:lnSpc>
                <a:spcPct val="80000"/>
              </a:lnSpc>
            </a:pPr>
            <a:endParaRPr lang="en-US" sz="2400" b="1" i="1" smtClean="0"/>
          </a:p>
          <a:p>
            <a:pPr lvl="1" eaLnBrk="1" hangingPunct="1">
              <a:lnSpc>
                <a:spcPct val="80000"/>
              </a:lnSpc>
            </a:pPr>
            <a:r>
              <a:rPr lang="en-US" sz="2400" b="1" i="1" smtClean="0"/>
              <a:t>Stonewalling</a:t>
            </a:r>
          </a:p>
          <a:p>
            <a:pPr eaLnBrk="1" hangingPunct="1">
              <a:lnSpc>
                <a:spcPct val="80000"/>
              </a:lnSpc>
              <a:buFont typeface="Wingdings" pitchFamily="2" charset="2"/>
              <a:buNone/>
            </a:pPr>
            <a:endParaRPr lang="en-US" sz="2800" smtClean="0"/>
          </a:p>
        </p:txBody>
      </p:sp>
      <p:sp>
        <p:nvSpPr>
          <p:cNvPr id="72706" name="Rectangle 2"/>
          <p:cNvSpPr>
            <a:spLocks noGrp="1" noChangeArrowheads="1"/>
          </p:cNvSpPr>
          <p:nvPr>
            <p:ph type="title"/>
          </p:nvPr>
        </p:nvSpPr>
        <p:spPr/>
        <p:txBody>
          <a:bodyPr>
            <a:normAutofit fontScale="90000"/>
          </a:bodyPr>
          <a:lstStyle/>
          <a:p>
            <a:pPr algn="ctr" eaLnBrk="1" hangingPunct="1"/>
            <a:r>
              <a:rPr lang="en-US" sz="4000" b="1" smtClean="0"/>
              <a:t>Gottman:  Four Horsemen of the Apocalypse</a:t>
            </a:r>
            <a:r>
              <a:rPr lang="en-US" sz="4000" smtClean="0"/>
              <a: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44</TotalTime>
  <Words>946</Words>
  <Application>Microsoft Office PowerPoint</Application>
  <PresentationFormat>On-screen Show (4:3)</PresentationFormat>
  <Paragraphs>127</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Concourse</vt:lpstr>
      <vt:lpstr>The Life Span</vt:lpstr>
      <vt:lpstr>Week 4: Chapter 11:</vt:lpstr>
      <vt:lpstr>Physical Development in Young Adulthood</vt:lpstr>
      <vt:lpstr>Changing Brain in Young Adulthood</vt:lpstr>
      <vt:lpstr>Schaie’s View of Adults Adjusting to Environmental Pressures</vt:lpstr>
      <vt:lpstr>Schaie’s View of Adults Adjusting to Environmental Pressures (cont.)</vt:lpstr>
      <vt:lpstr>Perry’s Theory of Intellectual &amp; Ethical Development</vt:lpstr>
      <vt:lpstr>Karen Kitchener’s Model of the Development of Reflective Judgment</vt:lpstr>
      <vt:lpstr>Week 4: Chapter 12:</vt:lpstr>
      <vt:lpstr>Adult Attachment Styles</vt:lpstr>
      <vt:lpstr>Holland’s Theory of Personality-Environment Types</vt:lpstr>
      <vt:lpstr>Super’s Developmental Approach</vt:lpstr>
      <vt:lpstr>The “Forgotten Half”</vt:lpstr>
      <vt:lpstr>Week 4: Chapter 13: </vt:lpstr>
      <vt:lpstr>Elements of Life Span Development Theory</vt:lpstr>
      <vt:lpstr>The Big 5 Personality Traits</vt:lpstr>
      <vt:lpstr>Sources of Change Impacting Adult Development</vt:lpstr>
      <vt:lpstr>Gottman:  Four Horsemen of the Apocalypse </vt:lpstr>
    </vt:vector>
  </TitlesOfParts>
  <Company>Lamar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Life Span</dc:title>
  <dc:creator>Dr. Pamela Monk</dc:creator>
  <cp:lastModifiedBy>Dr. Pamela Monk</cp:lastModifiedBy>
  <cp:revision>6</cp:revision>
  <dcterms:created xsi:type="dcterms:W3CDTF">2013-02-09T18:22:58Z</dcterms:created>
  <dcterms:modified xsi:type="dcterms:W3CDTF">2013-02-09T23:34:55Z</dcterms:modified>
</cp:coreProperties>
</file>